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8" autoAdjust="0"/>
    <p:restoredTop sz="94660"/>
  </p:normalViewPr>
  <p:slideViewPr>
    <p:cSldViewPr>
      <p:cViewPr varScale="1">
        <p:scale>
          <a:sx n="69" d="100"/>
          <a:sy n="69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B1123C-66FF-4BC5-8F2D-4C16680BA568}" type="doc">
      <dgm:prSet loTypeId="urn:microsoft.com/office/officeart/2005/8/layout/hierarchy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51EA82B3-1AFD-4EF2-8886-EA6619DF8FC1}" type="pres">
      <dgm:prSet presAssocID="{DEB1123C-66FF-4BC5-8F2D-4C16680BA56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PT"/>
        </a:p>
      </dgm:t>
    </dgm:pt>
  </dgm:ptLst>
  <dgm:cxnLst>
    <dgm:cxn modelId="{763D0734-95CD-4686-8A19-C050850D53CD}" type="presOf" srcId="{DEB1123C-66FF-4BC5-8F2D-4C16680BA568}" destId="{51EA82B3-1AFD-4EF2-8886-EA6619DF8FC1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124BFE-0A51-4AA7-ABD1-692E076CEDAB}" type="doc">
      <dgm:prSet loTypeId="urn:microsoft.com/office/officeart/2005/8/layout/hierarchy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52CC7884-1AA3-4961-8E01-B507B3DA54A9}">
      <dgm:prSet phldrT="[Texto]"/>
      <dgm:spPr/>
      <dgm:t>
        <a:bodyPr/>
        <a:lstStyle/>
        <a:p>
          <a:r>
            <a:rPr lang="pt-PT" dirty="0" smtClean="0"/>
            <a:t>Consequências</a:t>
          </a:r>
          <a:endParaRPr lang="pt-PT" dirty="0"/>
        </a:p>
      </dgm:t>
    </dgm:pt>
    <dgm:pt modelId="{C3427187-AF7E-463F-8F28-522D9F02E03E}" type="parTrans" cxnId="{8BA9722C-4E2F-4E70-9742-785B787D9574}">
      <dgm:prSet/>
      <dgm:spPr/>
      <dgm:t>
        <a:bodyPr/>
        <a:lstStyle/>
        <a:p>
          <a:endParaRPr lang="pt-PT"/>
        </a:p>
      </dgm:t>
    </dgm:pt>
    <dgm:pt modelId="{FDE3C0A3-F6B8-4328-BFF9-1BC83B3AA910}" type="sibTrans" cxnId="{8BA9722C-4E2F-4E70-9742-785B787D9574}">
      <dgm:prSet/>
      <dgm:spPr/>
      <dgm:t>
        <a:bodyPr/>
        <a:lstStyle/>
        <a:p>
          <a:endParaRPr lang="pt-PT"/>
        </a:p>
      </dgm:t>
    </dgm:pt>
    <dgm:pt modelId="{00775446-FFB8-4F1F-B0FF-2594A806B6C9}">
      <dgm:prSet phldrT="[Texto]"/>
      <dgm:spPr/>
      <dgm:t>
        <a:bodyPr/>
        <a:lstStyle/>
        <a:p>
          <a:r>
            <a:rPr lang="pt-PT" dirty="0" smtClean="0"/>
            <a:t>Artes</a:t>
          </a:r>
          <a:endParaRPr lang="pt-PT" dirty="0"/>
        </a:p>
      </dgm:t>
    </dgm:pt>
    <dgm:pt modelId="{A2A0D187-C9AD-4281-B0B2-0C664403FC29}" type="parTrans" cxnId="{D771B6F1-14B1-4B95-B818-4D7E1191E5CB}">
      <dgm:prSet/>
      <dgm:spPr/>
      <dgm:t>
        <a:bodyPr/>
        <a:lstStyle/>
        <a:p>
          <a:endParaRPr lang="pt-PT"/>
        </a:p>
      </dgm:t>
    </dgm:pt>
    <dgm:pt modelId="{8279117E-6553-488F-8F35-1B573C18EB73}" type="sibTrans" cxnId="{D771B6F1-14B1-4B95-B818-4D7E1191E5CB}">
      <dgm:prSet/>
      <dgm:spPr/>
      <dgm:t>
        <a:bodyPr/>
        <a:lstStyle/>
        <a:p>
          <a:endParaRPr lang="pt-PT"/>
        </a:p>
      </dgm:t>
    </dgm:pt>
    <dgm:pt modelId="{F07528FB-9B5A-4973-8E5D-FE4D51171571}">
      <dgm:prSet phldrT="[Texto]"/>
      <dgm:spPr/>
      <dgm:t>
        <a:bodyPr/>
        <a:lstStyle/>
        <a:p>
          <a:r>
            <a:rPr lang="pt-PT" dirty="0" smtClean="0"/>
            <a:t>Cinema</a:t>
          </a:r>
          <a:endParaRPr lang="pt-PT" dirty="0"/>
        </a:p>
      </dgm:t>
    </dgm:pt>
    <dgm:pt modelId="{D12541B6-1A2C-433F-B5B8-04130F5E5D07}" type="parTrans" cxnId="{5D5D7A59-022A-46AE-BF2D-6EDA271F9BF1}">
      <dgm:prSet/>
      <dgm:spPr/>
      <dgm:t>
        <a:bodyPr/>
        <a:lstStyle/>
        <a:p>
          <a:endParaRPr lang="pt-PT"/>
        </a:p>
      </dgm:t>
    </dgm:pt>
    <dgm:pt modelId="{AE6E1899-C1C6-4F93-9B8F-3CCBF1F60C28}" type="sibTrans" cxnId="{5D5D7A59-022A-46AE-BF2D-6EDA271F9BF1}">
      <dgm:prSet/>
      <dgm:spPr/>
      <dgm:t>
        <a:bodyPr/>
        <a:lstStyle/>
        <a:p>
          <a:endParaRPr lang="pt-PT"/>
        </a:p>
      </dgm:t>
    </dgm:pt>
    <dgm:pt modelId="{75C01730-46ED-4471-A489-9AF9730F0232}">
      <dgm:prSet phldrT="[Texto]"/>
      <dgm:spPr/>
      <dgm:t>
        <a:bodyPr/>
        <a:lstStyle/>
        <a:p>
          <a:r>
            <a:rPr lang="pt-PT" dirty="0" smtClean="0"/>
            <a:t>Literatura</a:t>
          </a:r>
          <a:endParaRPr lang="pt-PT" dirty="0"/>
        </a:p>
      </dgm:t>
    </dgm:pt>
    <dgm:pt modelId="{01814C64-A034-4267-B4C0-5993A3B0833E}" type="parTrans" cxnId="{2C387C1A-64B1-4D5B-9CC8-A5B7AD804508}">
      <dgm:prSet/>
      <dgm:spPr/>
      <dgm:t>
        <a:bodyPr/>
        <a:lstStyle/>
        <a:p>
          <a:endParaRPr lang="pt-PT"/>
        </a:p>
      </dgm:t>
    </dgm:pt>
    <dgm:pt modelId="{9CC3B9CC-0B8B-450A-A653-AEA49D8E45C3}" type="sibTrans" cxnId="{2C387C1A-64B1-4D5B-9CC8-A5B7AD804508}">
      <dgm:prSet/>
      <dgm:spPr/>
      <dgm:t>
        <a:bodyPr/>
        <a:lstStyle/>
        <a:p>
          <a:endParaRPr lang="pt-PT"/>
        </a:p>
      </dgm:t>
    </dgm:pt>
    <dgm:pt modelId="{04DB0F61-1B80-4DE1-98ED-F23FFDCDB8A7}">
      <dgm:prSet phldrT="[Texto]"/>
      <dgm:spPr/>
      <dgm:t>
        <a:bodyPr/>
        <a:lstStyle/>
        <a:p>
          <a:r>
            <a:rPr lang="pt-PT" dirty="0" smtClean="0"/>
            <a:t>Custos financeiros</a:t>
          </a:r>
          <a:endParaRPr lang="pt-PT" dirty="0"/>
        </a:p>
      </dgm:t>
    </dgm:pt>
    <dgm:pt modelId="{8C2D3A32-1770-44E5-80A4-E5C71361583C}" type="parTrans" cxnId="{E0DE1BBE-62A8-44BF-AC78-065B1C404259}">
      <dgm:prSet/>
      <dgm:spPr/>
      <dgm:t>
        <a:bodyPr/>
        <a:lstStyle/>
        <a:p>
          <a:endParaRPr lang="pt-PT"/>
        </a:p>
      </dgm:t>
    </dgm:pt>
    <dgm:pt modelId="{FE17A1A7-71E8-4BF8-AE6A-3717681B703D}" type="sibTrans" cxnId="{E0DE1BBE-62A8-44BF-AC78-065B1C404259}">
      <dgm:prSet/>
      <dgm:spPr/>
      <dgm:t>
        <a:bodyPr/>
        <a:lstStyle/>
        <a:p>
          <a:endParaRPr lang="pt-PT"/>
        </a:p>
      </dgm:t>
    </dgm:pt>
    <dgm:pt modelId="{A4601701-1E0B-44A2-83CE-A5C18311AE44}">
      <dgm:prSet phldrT="[Texto]"/>
      <dgm:spPr/>
      <dgm:t>
        <a:bodyPr/>
        <a:lstStyle/>
        <a:p>
          <a:r>
            <a:rPr lang="pt-PT" dirty="0" smtClean="0"/>
            <a:t>Despesas com a Defesa Nacional</a:t>
          </a:r>
          <a:endParaRPr lang="pt-PT" dirty="0"/>
        </a:p>
      </dgm:t>
    </dgm:pt>
    <dgm:pt modelId="{76F0DA0C-24C1-4C66-A02D-6F0EB65B13F4}" type="parTrans" cxnId="{8B802695-DA56-4C80-B2D1-8281EE39F0FF}">
      <dgm:prSet/>
      <dgm:spPr/>
      <dgm:t>
        <a:bodyPr/>
        <a:lstStyle/>
        <a:p>
          <a:endParaRPr lang="pt-PT"/>
        </a:p>
      </dgm:t>
    </dgm:pt>
    <dgm:pt modelId="{C9AD0BE5-03E1-4755-A511-FD28F804ADDF}" type="sibTrans" cxnId="{8B802695-DA56-4C80-B2D1-8281EE39F0FF}">
      <dgm:prSet/>
      <dgm:spPr/>
      <dgm:t>
        <a:bodyPr/>
        <a:lstStyle/>
        <a:p>
          <a:endParaRPr lang="pt-PT"/>
        </a:p>
      </dgm:t>
    </dgm:pt>
    <dgm:pt modelId="{BC428438-0F0D-4B7B-90BC-0448D64F50CB}" type="pres">
      <dgm:prSet presAssocID="{D7124BFE-0A51-4AA7-ABD1-692E076CEDA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PT"/>
        </a:p>
      </dgm:t>
    </dgm:pt>
    <dgm:pt modelId="{4A876156-A73F-46E4-B990-AE5000AB7D56}" type="pres">
      <dgm:prSet presAssocID="{52CC7884-1AA3-4961-8E01-B507B3DA54A9}" presName="vertOne" presStyleCnt="0"/>
      <dgm:spPr/>
    </dgm:pt>
    <dgm:pt modelId="{E09B66C9-795C-4EF3-936F-2F02824CEEAD}" type="pres">
      <dgm:prSet presAssocID="{52CC7884-1AA3-4961-8E01-B507B3DA54A9}" presName="txOne" presStyleLbl="node0" presStyleIdx="0" presStyleCnt="1" custLinFactNeighborX="-1822" custLinFactNeighborY="12308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9F008855-05F9-4FA2-B75E-D30C9B215939}" type="pres">
      <dgm:prSet presAssocID="{52CC7884-1AA3-4961-8E01-B507B3DA54A9}" presName="parTransOne" presStyleCnt="0"/>
      <dgm:spPr/>
    </dgm:pt>
    <dgm:pt modelId="{27CA89AD-CA22-4F4C-AC7E-AA049637DF1F}" type="pres">
      <dgm:prSet presAssocID="{52CC7884-1AA3-4961-8E01-B507B3DA54A9}" presName="horzOne" presStyleCnt="0"/>
      <dgm:spPr/>
    </dgm:pt>
    <dgm:pt modelId="{436D896F-AE85-449C-AFBC-D87AF0977AB9}" type="pres">
      <dgm:prSet presAssocID="{00775446-FFB8-4F1F-B0FF-2594A806B6C9}" presName="vertTwo" presStyleCnt="0"/>
      <dgm:spPr/>
    </dgm:pt>
    <dgm:pt modelId="{D235A0E8-0B1F-4791-9C43-E1294B442EE8}" type="pres">
      <dgm:prSet presAssocID="{00775446-FFB8-4F1F-B0FF-2594A806B6C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CEF144E7-DA99-4B0C-9B14-4033416EEC66}" type="pres">
      <dgm:prSet presAssocID="{00775446-FFB8-4F1F-B0FF-2594A806B6C9}" presName="parTransTwo" presStyleCnt="0"/>
      <dgm:spPr/>
    </dgm:pt>
    <dgm:pt modelId="{94D61E71-DD24-4B58-9679-183DA6C43446}" type="pres">
      <dgm:prSet presAssocID="{00775446-FFB8-4F1F-B0FF-2594A806B6C9}" presName="horzTwo" presStyleCnt="0"/>
      <dgm:spPr/>
    </dgm:pt>
    <dgm:pt modelId="{557AB1E2-D74F-4D48-8F5D-21FC898CE65B}" type="pres">
      <dgm:prSet presAssocID="{F07528FB-9B5A-4973-8E5D-FE4D51171571}" presName="vertThree" presStyleCnt="0"/>
      <dgm:spPr/>
    </dgm:pt>
    <dgm:pt modelId="{B2D85B38-D341-4724-900D-9100BA8944BF}" type="pres">
      <dgm:prSet presAssocID="{F07528FB-9B5A-4973-8E5D-FE4D51171571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29480A19-0D3C-47E4-AF13-9521329AE5AC}" type="pres">
      <dgm:prSet presAssocID="{F07528FB-9B5A-4973-8E5D-FE4D51171571}" presName="horzThree" presStyleCnt="0"/>
      <dgm:spPr/>
    </dgm:pt>
    <dgm:pt modelId="{7010052D-6D33-428A-9208-C58FBF07BFB7}" type="pres">
      <dgm:prSet presAssocID="{AE6E1899-C1C6-4F93-9B8F-3CCBF1F60C28}" presName="sibSpaceThree" presStyleCnt="0"/>
      <dgm:spPr/>
    </dgm:pt>
    <dgm:pt modelId="{64B180EB-0A31-4F0F-86AF-F120A49890B6}" type="pres">
      <dgm:prSet presAssocID="{75C01730-46ED-4471-A489-9AF9730F0232}" presName="vertThree" presStyleCnt="0"/>
      <dgm:spPr/>
    </dgm:pt>
    <dgm:pt modelId="{B275AC66-0533-4DDF-921D-027183DA7DDE}" type="pres">
      <dgm:prSet presAssocID="{75C01730-46ED-4471-A489-9AF9730F0232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7627B40C-719E-4503-A165-77BEB19D7B9D}" type="pres">
      <dgm:prSet presAssocID="{75C01730-46ED-4471-A489-9AF9730F0232}" presName="horzThree" presStyleCnt="0"/>
      <dgm:spPr/>
    </dgm:pt>
    <dgm:pt modelId="{936F9A6E-D424-4DF0-8F36-300AE16C075F}" type="pres">
      <dgm:prSet presAssocID="{8279117E-6553-488F-8F35-1B573C18EB73}" presName="sibSpaceTwo" presStyleCnt="0"/>
      <dgm:spPr/>
    </dgm:pt>
    <dgm:pt modelId="{2B209DF1-62C8-4F40-AB02-451557EDA60D}" type="pres">
      <dgm:prSet presAssocID="{04DB0F61-1B80-4DE1-98ED-F23FFDCDB8A7}" presName="vertTwo" presStyleCnt="0"/>
      <dgm:spPr/>
    </dgm:pt>
    <dgm:pt modelId="{E73C6101-6900-4E0C-8C67-AF6763517388}" type="pres">
      <dgm:prSet presAssocID="{04DB0F61-1B80-4DE1-98ED-F23FFDCDB8A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E9E509FB-28CA-47A5-9A2D-A1D7E0BA14EE}" type="pres">
      <dgm:prSet presAssocID="{04DB0F61-1B80-4DE1-98ED-F23FFDCDB8A7}" presName="parTransTwo" presStyleCnt="0"/>
      <dgm:spPr/>
    </dgm:pt>
    <dgm:pt modelId="{0A2E501B-815D-464B-B9D2-E71773F40CF1}" type="pres">
      <dgm:prSet presAssocID="{04DB0F61-1B80-4DE1-98ED-F23FFDCDB8A7}" presName="horzTwo" presStyleCnt="0"/>
      <dgm:spPr/>
    </dgm:pt>
    <dgm:pt modelId="{97265F14-939D-43E0-8715-A83ADDFC9D89}" type="pres">
      <dgm:prSet presAssocID="{A4601701-1E0B-44A2-83CE-A5C18311AE44}" presName="vertThree" presStyleCnt="0"/>
      <dgm:spPr/>
    </dgm:pt>
    <dgm:pt modelId="{121C142A-8234-4B02-AB48-F7A93DE99D81}" type="pres">
      <dgm:prSet presAssocID="{A4601701-1E0B-44A2-83CE-A5C18311AE44}" presName="txThree" presStyleLbl="node3" presStyleIdx="2" presStyleCnt="3" custLinFactNeighborX="2794" custLinFactNeighborY="-2227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D08368C6-9778-4E7E-B89F-00EEE3C49104}" type="pres">
      <dgm:prSet presAssocID="{A4601701-1E0B-44A2-83CE-A5C18311AE44}" presName="horzThree" presStyleCnt="0"/>
      <dgm:spPr/>
    </dgm:pt>
  </dgm:ptLst>
  <dgm:cxnLst>
    <dgm:cxn modelId="{5D5D7A59-022A-46AE-BF2D-6EDA271F9BF1}" srcId="{00775446-FFB8-4F1F-B0FF-2594A806B6C9}" destId="{F07528FB-9B5A-4973-8E5D-FE4D51171571}" srcOrd="0" destOrd="0" parTransId="{D12541B6-1A2C-433F-B5B8-04130F5E5D07}" sibTransId="{AE6E1899-C1C6-4F93-9B8F-3CCBF1F60C28}"/>
    <dgm:cxn modelId="{7095BF61-CD84-4496-B7DF-D57FDB933248}" type="presOf" srcId="{52CC7884-1AA3-4961-8E01-B507B3DA54A9}" destId="{E09B66C9-795C-4EF3-936F-2F02824CEEAD}" srcOrd="0" destOrd="0" presId="urn:microsoft.com/office/officeart/2005/8/layout/hierarchy4"/>
    <dgm:cxn modelId="{E0DE1BBE-62A8-44BF-AC78-065B1C404259}" srcId="{52CC7884-1AA3-4961-8E01-B507B3DA54A9}" destId="{04DB0F61-1B80-4DE1-98ED-F23FFDCDB8A7}" srcOrd="1" destOrd="0" parTransId="{8C2D3A32-1770-44E5-80A4-E5C71361583C}" sibTransId="{FE17A1A7-71E8-4BF8-AE6A-3717681B703D}"/>
    <dgm:cxn modelId="{00CA5D22-1C00-4AD4-98DE-AB91A5D4180F}" type="presOf" srcId="{F07528FB-9B5A-4973-8E5D-FE4D51171571}" destId="{B2D85B38-D341-4724-900D-9100BA8944BF}" srcOrd="0" destOrd="0" presId="urn:microsoft.com/office/officeart/2005/8/layout/hierarchy4"/>
    <dgm:cxn modelId="{8BA9722C-4E2F-4E70-9742-785B787D9574}" srcId="{D7124BFE-0A51-4AA7-ABD1-692E076CEDAB}" destId="{52CC7884-1AA3-4961-8E01-B507B3DA54A9}" srcOrd="0" destOrd="0" parTransId="{C3427187-AF7E-463F-8F28-522D9F02E03E}" sibTransId="{FDE3C0A3-F6B8-4328-BFF9-1BC83B3AA910}"/>
    <dgm:cxn modelId="{8B802695-DA56-4C80-B2D1-8281EE39F0FF}" srcId="{04DB0F61-1B80-4DE1-98ED-F23FFDCDB8A7}" destId="{A4601701-1E0B-44A2-83CE-A5C18311AE44}" srcOrd="0" destOrd="0" parTransId="{76F0DA0C-24C1-4C66-A02D-6F0EB65B13F4}" sibTransId="{C9AD0BE5-03E1-4755-A511-FD28F804ADDF}"/>
    <dgm:cxn modelId="{8318D11F-758A-454A-8418-F24AEFA25CDC}" type="presOf" srcId="{75C01730-46ED-4471-A489-9AF9730F0232}" destId="{B275AC66-0533-4DDF-921D-027183DA7DDE}" srcOrd="0" destOrd="0" presId="urn:microsoft.com/office/officeart/2005/8/layout/hierarchy4"/>
    <dgm:cxn modelId="{CA5D3EEC-299A-4E44-A7C2-D0B0BA5040AF}" type="presOf" srcId="{A4601701-1E0B-44A2-83CE-A5C18311AE44}" destId="{121C142A-8234-4B02-AB48-F7A93DE99D81}" srcOrd="0" destOrd="0" presId="urn:microsoft.com/office/officeart/2005/8/layout/hierarchy4"/>
    <dgm:cxn modelId="{2C387C1A-64B1-4D5B-9CC8-A5B7AD804508}" srcId="{00775446-FFB8-4F1F-B0FF-2594A806B6C9}" destId="{75C01730-46ED-4471-A489-9AF9730F0232}" srcOrd="1" destOrd="0" parTransId="{01814C64-A034-4267-B4C0-5993A3B0833E}" sibTransId="{9CC3B9CC-0B8B-450A-A653-AEA49D8E45C3}"/>
    <dgm:cxn modelId="{ABC3DAAA-37E6-4DCC-BC4A-DE944A04F14F}" type="presOf" srcId="{04DB0F61-1B80-4DE1-98ED-F23FFDCDB8A7}" destId="{E73C6101-6900-4E0C-8C67-AF6763517388}" srcOrd="0" destOrd="0" presId="urn:microsoft.com/office/officeart/2005/8/layout/hierarchy4"/>
    <dgm:cxn modelId="{D771B6F1-14B1-4B95-B818-4D7E1191E5CB}" srcId="{52CC7884-1AA3-4961-8E01-B507B3DA54A9}" destId="{00775446-FFB8-4F1F-B0FF-2594A806B6C9}" srcOrd="0" destOrd="0" parTransId="{A2A0D187-C9AD-4281-B0B2-0C664403FC29}" sibTransId="{8279117E-6553-488F-8F35-1B573C18EB73}"/>
    <dgm:cxn modelId="{BCEAC709-6A03-4D12-9EA6-2F200AC73A7E}" type="presOf" srcId="{D7124BFE-0A51-4AA7-ABD1-692E076CEDAB}" destId="{BC428438-0F0D-4B7B-90BC-0448D64F50CB}" srcOrd="0" destOrd="0" presId="urn:microsoft.com/office/officeart/2005/8/layout/hierarchy4"/>
    <dgm:cxn modelId="{1D282F43-FE1B-44BB-B28D-205330C2BBC2}" type="presOf" srcId="{00775446-FFB8-4F1F-B0FF-2594A806B6C9}" destId="{D235A0E8-0B1F-4791-9C43-E1294B442EE8}" srcOrd="0" destOrd="0" presId="urn:microsoft.com/office/officeart/2005/8/layout/hierarchy4"/>
    <dgm:cxn modelId="{46A75533-EE8A-4318-83E1-48C7DE214607}" type="presParOf" srcId="{BC428438-0F0D-4B7B-90BC-0448D64F50CB}" destId="{4A876156-A73F-46E4-B990-AE5000AB7D56}" srcOrd="0" destOrd="0" presId="urn:microsoft.com/office/officeart/2005/8/layout/hierarchy4"/>
    <dgm:cxn modelId="{72983F91-1274-4992-9839-418BCAF07E0D}" type="presParOf" srcId="{4A876156-A73F-46E4-B990-AE5000AB7D56}" destId="{E09B66C9-795C-4EF3-936F-2F02824CEEAD}" srcOrd="0" destOrd="0" presId="urn:microsoft.com/office/officeart/2005/8/layout/hierarchy4"/>
    <dgm:cxn modelId="{A8E0F09C-6B01-4C9C-A577-B75D74DDD32D}" type="presParOf" srcId="{4A876156-A73F-46E4-B990-AE5000AB7D56}" destId="{9F008855-05F9-4FA2-B75E-D30C9B215939}" srcOrd="1" destOrd="0" presId="urn:microsoft.com/office/officeart/2005/8/layout/hierarchy4"/>
    <dgm:cxn modelId="{E9EAA557-BBAD-41D3-88D6-8FA5FB9ECE5C}" type="presParOf" srcId="{4A876156-A73F-46E4-B990-AE5000AB7D56}" destId="{27CA89AD-CA22-4F4C-AC7E-AA049637DF1F}" srcOrd="2" destOrd="0" presId="urn:microsoft.com/office/officeart/2005/8/layout/hierarchy4"/>
    <dgm:cxn modelId="{8AF90113-1053-4018-B9DA-ACB154AAD0B7}" type="presParOf" srcId="{27CA89AD-CA22-4F4C-AC7E-AA049637DF1F}" destId="{436D896F-AE85-449C-AFBC-D87AF0977AB9}" srcOrd="0" destOrd="0" presId="urn:microsoft.com/office/officeart/2005/8/layout/hierarchy4"/>
    <dgm:cxn modelId="{BE801688-F8BD-4F0D-A238-C1962E1EE5F0}" type="presParOf" srcId="{436D896F-AE85-449C-AFBC-D87AF0977AB9}" destId="{D235A0E8-0B1F-4791-9C43-E1294B442EE8}" srcOrd="0" destOrd="0" presId="urn:microsoft.com/office/officeart/2005/8/layout/hierarchy4"/>
    <dgm:cxn modelId="{A93DE7C6-51B8-4F35-AEAF-0733061215B9}" type="presParOf" srcId="{436D896F-AE85-449C-AFBC-D87AF0977AB9}" destId="{CEF144E7-DA99-4B0C-9B14-4033416EEC66}" srcOrd="1" destOrd="0" presId="urn:microsoft.com/office/officeart/2005/8/layout/hierarchy4"/>
    <dgm:cxn modelId="{80E1EB7D-60C8-421B-80E3-F8523E4EC050}" type="presParOf" srcId="{436D896F-AE85-449C-AFBC-D87AF0977AB9}" destId="{94D61E71-DD24-4B58-9679-183DA6C43446}" srcOrd="2" destOrd="0" presId="urn:microsoft.com/office/officeart/2005/8/layout/hierarchy4"/>
    <dgm:cxn modelId="{2F8391E1-7DCB-41FE-B4AE-F1922C84BF7D}" type="presParOf" srcId="{94D61E71-DD24-4B58-9679-183DA6C43446}" destId="{557AB1E2-D74F-4D48-8F5D-21FC898CE65B}" srcOrd="0" destOrd="0" presId="urn:microsoft.com/office/officeart/2005/8/layout/hierarchy4"/>
    <dgm:cxn modelId="{64A68AB7-F88F-410D-8555-117648EAC361}" type="presParOf" srcId="{557AB1E2-D74F-4D48-8F5D-21FC898CE65B}" destId="{B2D85B38-D341-4724-900D-9100BA8944BF}" srcOrd="0" destOrd="0" presId="urn:microsoft.com/office/officeart/2005/8/layout/hierarchy4"/>
    <dgm:cxn modelId="{44A2A113-690B-43C5-A9BA-5C37D690DE90}" type="presParOf" srcId="{557AB1E2-D74F-4D48-8F5D-21FC898CE65B}" destId="{29480A19-0D3C-47E4-AF13-9521329AE5AC}" srcOrd="1" destOrd="0" presId="urn:microsoft.com/office/officeart/2005/8/layout/hierarchy4"/>
    <dgm:cxn modelId="{A048749A-6F5D-40D9-8474-343BB680D486}" type="presParOf" srcId="{94D61E71-DD24-4B58-9679-183DA6C43446}" destId="{7010052D-6D33-428A-9208-C58FBF07BFB7}" srcOrd="1" destOrd="0" presId="urn:microsoft.com/office/officeart/2005/8/layout/hierarchy4"/>
    <dgm:cxn modelId="{EB405AEA-E30A-46CD-B555-81354AE7D3A4}" type="presParOf" srcId="{94D61E71-DD24-4B58-9679-183DA6C43446}" destId="{64B180EB-0A31-4F0F-86AF-F120A49890B6}" srcOrd="2" destOrd="0" presId="urn:microsoft.com/office/officeart/2005/8/layout/hierarchy4"/>
    <dgm:cxn modelId="{204A3061-B5A3-48CB-B3ED-03FF19BB6738}" type="presParOf" srcId="{64B180EB-0A31-4F0F-86AF-F120A49890B6}" destId="{B275AC66-0533-4DDF-921D-027183DA7DDE}" srcOrd="0" destOrd="0" presId="urn:microsoft.com/office/officeart/2005/8/layout/hierarchy4"/>
    <dgm:cxn modelId="{2C743C1A-DB1C-4675-9842-C60C93A27B5F}" type="presParOf" srcId="{64B180EB-0A31-4F0F-86AF-F120A49890B6}" destId="{7627B40C-719E-4503-A165-77BEB19D7B9D}" srcOrd="1" destOrd="0" presId="urn:microsoft.com/office/officeart/2005/8/layout/hierarchy4"/>
    <dgm:cxn modelId="{B99D6979-9C01-425C-9C48-4F604B30AE6D}" type="presParOf" srcId="{27CA89AD-CA22-4F4C-AC7E-AA049637DF1F}" destId="{936F9A6E-D424-4DF0-8F36-300AE16C075F}" srcOrd="1" destOrd="0" presId="urn:microsoft.com/office/officeart/2005/8/layout/hierarchy4"/>
    <dgm:cxn modelId="{5B0D78F1-E074-4BFE-AFDA-DEA6DCE23D21}" type="presParOf" srcId="{27CA89AD-CA22-4F4C-AC7E-AA049637DF1F}" destId="{2B209DF1-62C8-4F40-AB02-451557EDA60D}" srcOrd="2" destOrd="0" presId="urn:microsoft.com/office/officeart/2005/8/layout/hierarchy4"/>
    <dgm:cxn modelId="{51AF7236-3BD0-4D82-A233-61FC43C5691F}" type="presParOf" srcId="{2B209DF1-62C8-4F40-AB02-451557EDA60D}" destId="{E73C6101-6900-4E0C-8C67-AF6763517388}" srcOrd="0" destOrd="0" presId="urn:microsoft.com/office/officeart/2005/8/layout/hierarchy4"/>
    <dgm:cxn modelId="{C4869F1B-B837-4CD1-96F6-0345D146D744}" type="presParOf" srcId="{2B209DF1-62C8-4F40-AB02-451557EDA60D}" destId="{E9E509FB-28CA-47A5-9A2D-A1D7E0BA14EE}" srcOrd="1" destOrd="0" presId="urn:microsoft.com/office/officeart/2005/8/layout/hierarchy4"/>
    <dgm:cxn modelId="{F08B5466-413B-4381-9B2C-86D74CB74636}" type="presParOf" srcId="{2B209DF1-62C8-4F40-AB02-451557EDA60D}" destId="{0A2E501B-815D-464B-B9D2-E71773F40CF1}" srcOrd="2" destOrd="0" presId="urn:microsoft.com/office/officeart/2005/8/layout/hierarchy4"/>
    <dgm:cxn modelId="{642B5F00-3ACC-45BB-B45D-F29E592238BD}" type="presParOf" srcId="{0A2E501B-815D-464B-B9D2-E71773F40CF1}" destId="{97265F14-939D-43E0-8715-A83ADDFC9D89}" srcOrd="0" destOrd="0" presId="urn:microsoft.com/office/officeart/2005/8/layout/hierarchy4"/>
    <dgm:cxn modelId="{77C8DB8E-F8D2-4B08-8D83-9260F8B04194}" type="presParOf" srcId="{97265F14-939D-43E0-8715-A83ADDFC9D89}" destId="{121C142A-8234-4B02-AB48-F7A93DE99D81}" srcOrd="0" destOrd="0" presId="urn:microsoft.com/office/officeart/2005/8/layout/hierarchy4"/>
    <dgm:cxn modelId="{265AD735-88D8-41C4-9A75-AB8E3AA23284}" type="presParOf" srcId="{97265F14-939D-43E0-8715-A83ADDFC9D89}" destId="{D08368C6-9778-4E7E-B89F-00EEE3C4910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9B66C9-795C-4EF3-936F-2F02824CEEAD}">
      <dsp:nvSpPr>
        <dsp:cNvPr id="0" name=""/>
        <dsp:cNvSpPr/>
      </dsp:nvSpPr>
      <dsp:spPr>
        <a:xfrm>
          <a:off x="0" y="15776"/>
          <a:ext cx="6646874" cy="143814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6200" kern="1200" dirty="0" smtClean="0"/>
            <a:t>Consequências</a:t>
          </a:r>
          <a:endParaRPr lang="pt-PT" sz="6200" kern="1200" dirty="0"/>
        </a:p>
      </dsp:txBody>
      <dsp:txXfrm>
        <a:off x="0" y="15776"/>
        <a:ext cx="6646874" cy="1438147"/>
      </dsp:txXfrm>
    </dsp:sp>
    <dsp:sp modelId="{D235A0E8-0B1F-4791-9C43-E1294B442EE8}">
      <dsp:nvSpPr>
        <dsp:cNvPr id="0" name=""/>
        <dsp:cNvSpPr/>
      </dsp:nvSpPr>
      <dsp:spPr>
        <a:xfrm>
          <a:off x="762" y="1557066"/>
          <a:ext cx="4341944" cy="143814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900" kern="1200" dirty="0" smtClean="0"/>
            <a:t>Artes</a:t>
          </a:r>
          <a:endParaRPr lang="pt-PT" sz="2900" kern="1200" dirty="0"/>
        </a:p>
      </dsp:txBody>
      <dsp:txXfrm>
        <a:off x="762" y="1557066"/>
        <a:ext cx="4341944" cy="1438147"/>
      </dsp:txXfrm>
    </dsp:sp>
    <dsp:sp modelId="{B2D85B38-D341-4724-900D-9100BA8944BF}">
      <dsp:nvSpPr>
        <dsp:cNvPr id="0" name=""/>
        <dsp:cNvSpPr/>
      </dsp:nvSpPr>
      <dsp:spPr>
        <a:xfrm>
          <a:off x="762" y="3112833"/>
          <a:ext cx="2126319" cy="143814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500" kern="1200" dirty="0" smtClean="0"/>
            <a:t>Cinema</a:t>
          </a:r>
          <a:endParaRPr lang="pt-PT" sz="2500" kern="1200" dirty="0"/>
        </a:p>
      </dsp:txBody>
      <dsp:txXfrm>
        <a:off x="762" y="3112833"/>
        <a:ext cx="2126319" cy="1438147"/>
      </dsp:txXfrm>
    </dsp:sp>
    <dsp:sp modelId="{B275AC66-0533-4DDF-921D-027183DA7DDE}">
      <dsp:nvSpPr>
        <dsp:cNvPr id="0" name=""/>
        <dsp:cNvSpPr/>
      </dsp:nvSpPr>
      <dsp:spPr>
        <a:xfrm>
          <a:off x="2216387" y="3112833"/>
          <a:ext cx="2126319" cy="143814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500" kern="1200" dirty="0" smtClean="0"/>
            <a:t>Literatura</a:t>
          </a:r>
          <a:endParaRPr lang="pt-PT" sz="2500" kern="1200" dirty="0"/>
        </a:p>
      </dsp:txBody>
      <dsp:txXfrm>
        <a:off x="2216387" y="3112833"/>
        <a:ext cx="2126319" cy="1438147"/>
      </dsp:txXfrm>
    </dsp:sp>
    <dsp:sp modelId="{E73C6101-6900-4E0C-8C67-AF6763517388}">
      <dsp:nvSpPr>
        <dsp:cNvPr id="0" name=""/>
        <dsp:cNvSpPr/>
      </dsp:nvSpPr>
      <dsp:spPr>
        <a:xfrm>
          <a:off x="4521317" y="1557066"/>
          <a:ext cx="2126319" cy="143814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900" kern="1200" dirty="0" smtClean="0"/>
            <a:t>Custos financeiros</a:t>
          </a:r>
          <a:endParaRPr lang="pt-PT" sz="2900" kern="1200" dirty="0"/>
        </a:p>
      </dsp:txBody>
      <dsp:txXfrm>
        <a:off x="4521317" y="1557066"/>
        <a:ext cx="2126319" cy="1438147"/>
      </dsp:txXfrm>
    </dsp:sp>
    <dsp:sp modelId="{121C142A-8234-4B02-AB48-F7A93DE99D81}">
      <dsp:nvSpPr>
        <dsp:cNvPr id="0" name=""/>
        <dsp:cNvSpPr/>
      </dsp:nvSpPr>
      <dsp:spPr>
        <a:xfrm>
          <a:off x="4522080" y="3080805"/>
          <a:ext cx="2126319" cy="143814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500" kern="1200" dirty="0" smtClean="0"/>
            <a:t>Despesas com a Defesa Nacional</a:t>
          </a:r>
          <a:endParaRPr lang="pt-PT" sz="2500" kern="1200" dirty="0"/>
        </a:p>
      </dsp:txBody>
      <dsp:txXfrm>
        <a:off x="4522080" y="3080805"/>
        <a:ext cx="2126319" cy="1438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F8996-6E94-4042-9C58-FF7E5EB39ABD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70385-5F4F-4A6D-A1AA-62D8E9DB7601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13182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70385-5F4F-4A6D-A1AA-62D8E9DB7601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70385-5F4F-4A6D-A1AA-62D8E9DB7601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70385-5F4F-4A6D-A1AA-62D8E9DB7601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70385-5F4F-4A6D-A1AA-62D8E9DB7601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cxnSp>
        <p:nvCxnSpPr>
          <p:cNvPr id="8" name="Conexão rect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Posição d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A25F-4873-42E1-8168-CAC1F9F0ED00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7FC96A-11F0-4531-A8B7-4CA3CBE141F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A25F-4873-42E1-8168-CAC1F9F0ED00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C96A-11F0-4531-A8B7-4CA3CBE141F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A25F-4873-42E1-8168-CAC1F9F0ED00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C96A-11F0-4531-A8B7-4CA3CBE141F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e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7CA25F-4873-42E1-8168-CAC1F9F0ED00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15" name="Marcador de Posição do Número do Diapositivo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B7FC96A-11F0-4531-A8B7-4CA3CBE141F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6" name="Marcador de Posição do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A25F-4873-42E1-8168-CAC1F9F0ED00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C96A-11F0-4531-A8B7-4CA3CBE141F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cxnSp>
        <p:nvCxnSpPr>
          <p:cNvPr id="7" name="Conexão rect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A25F-4873-42E1-8168-CAC1F9F0ED00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C96A-11F0-4531-A8B7-4CA3CBE141F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C96A-11F0-4531-A8B7-4CA3CBE141F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A25F-4873-42E1-8168-CAC1F9F0ED00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32" name="Marcador de Posição de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34" name="Marcador de Posição de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cxnSp>
        <p:nvCxnSpPr>
          <p:cNvPr id="10" name="Conexão rect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A25F-4873-42E1-8168-CAC1F9F0ED00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C96A-11F0-4531-A8B7-4CA3CBE141F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A25F-4873-42E1-8168-CAC1F9F0ED00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C96A-11F0-4531-A8B7-4CA3CBE141F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Posição de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7CA25F-4873-42E1-8168-CAC1F9F0ED00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B7FC96A-11F0-4531-A8B7-4CA3CBE141F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A25F-4873-42E1-8168-CAC1F9F0ED00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7FC96A-11F0-4531-A8B7-4CA3CBE141F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7CA25F-4873-42E1-8168-CAC1F9F0ED00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B7FC96A-11F0-4531-A8B7-4CA3CBE141F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ic.sapo.pt/online/video/informacao/Reportagem+SIC/2011/2/a-emboscada-e-a-guerra-colonial06-02-2011-22463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pt-PT" dirty="0" smtClean="0"/>
              <a:t>        </a:t>
            </a:r>
          </a:p>
          <a:p>
            <a:pPr algn="l"/>
            <a:r>
              <a:rPr lang="pt-PT" dirty="0"/>
              <a:t> </a:t>
            </a:r>
            <a:r>
              <a:rPr lang="pt-PT" dirty="0" smtClean="0"/>
              <a:t>     Grupo ‘‘Os cotas’’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305800" cy="1512168"/>
          </a:xfrm>
        </p:spPr>
        <p:txBody>
          <a:bodyPr/>
          <a:lstStyle/>
          <a:p>
            <a:r>
              <a:rPr lang="pt-PT" sz="7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‘‘A Emboscada’’</a:t>
            </a:r>
            <a:endParaRPr lang="pt-PT" sz="7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7410" name="Picture 2" descr="http://joserosasampaio.com.sapo.pt/pics/Angola%201972,%20durante%20a%20Guerra%20Coloni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2085" y="3645024"/>
            <a:ext cx="391449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ângulo 4"/>
          <p:cNvSpPr/>
          <p:nvPr/>
        </p:nvSpPr>
        <p:spPr>
          <a:xfrm>
            <a:off x="3700404" y="1052248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dirty="0" smtClean="0"/>
              <a:t>Anos 60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051720" y="40466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Escola Secundaria Professor Herculano Carvalho</a:t>
            </a:r>
            <a:endParaRPr lang="pt-P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5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O início da guerra do Ultramar num contexto histórico e militar português ocorreu em Angola, a 4 de Fevereiro de 1961. A Revolução reconhecida como dos “Cravos” em Portugal, a 25 de Abril de 1974, determinou o seu fim. 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Ao longo do seu desenvolvimento foi necessário aumentar progressivamente a mobilização das forças militares portuguesas, nos três grandes teatros de operações (Angola, Moçambique e Guiné-Bissau), de forma proporcional ao alargamento das frentes de combate que, no início da década de 1970, atingiria o seu limite crítico. Pela parte portuguesa, a guerra sustentava-se pelo objectivo político de defesa do que se considerava território nacional, baseando-se ideologicamente no conceito de nação pluricontinental e multirracial.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 Por outro lado, os movimentos de libertação justificavam-se com base no princípio de autodeterminação e independência, num quadro internacional de apoio e incentivo à luta.</a:t>
            </a:r>
          </a:p>
          <a:p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4800" dirty="0" smtClean="0"/>
              <a:t>O início</a:t>
            </a:r>
            <a:endParaRPr lang="pt-PT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 4 de Fevereiro de 1961, o Movimento Popular de Libertação de Angola (MPLA) reivindicou o ataque à cadeia de Luanda, onde foram mortos sete polícias. </a:t>
            </a:r>
            <a:r>
              <a:rPr lang="pt-PT" dirty="0" smtClean="0">
                <a:solidFill>
                  <a:schemeClr val="bg1"/>
                </a:solidFill>
              </a:rPr>
              <a:t>Em </a:t>
            </a:r>
            <a:r>
              <a:rPr lang="pt-PT" dirty="0" smtClean="0">
                <a:solidFill>
                  <a:schemeClr val="bg1"/>
                </a:solidFill>
              </a:rPr>
              <a:t>Março de 1961, a União da População de Angola (UPA), através de um ataque, </a:t>
            </a:r>
            <a:r>
              <a:rPr lang="pt-PT" dirty="0" smtClean="0">
                <a:solidFill>
                  <a:schemeClr val="bg1"/>
                </a:solidFill>
              </a:rPr>
              <a:t>originou </a:t>
            </a:r>
            <a:r>
              <a:rPr lang="pt-PT" dirty="0" smtClean="0">
                <a:solidFill>
                  <a:schemeClr val="bg1"/>
                </a:solidFill>
              </a:rPr>
              <a:t>um massacre de populações brancas e trabalhadores naturais de outras regiões de Angola. Ao MPLA, que desempenhou um papel fundamental, acrescenta-se, a partir de 1966, a acção da União Nacional para a Independência Total de Angola (UNITA).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A actividade da UPA caracterizou-se pela guerrilha rural, realizada por pequenos grupos armados, e pelo massacre de populações. Não manifestaram interesse em consolidar o domínio territorial, conseguido nos primeiros dias, nem foi apresentado qualquer programa político.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Angola</a:t>
            </a:r>
            <a:endParaRPr lang="pt-PT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Em Moçambique, o movimento de libertação, denominado Frente de Libertação de Moçambique (FRELIMO), efectuou a sua primeira acção </a:t>
            </a:r>
            <a:r>
              <a:rPr lang="pt-PT" dirty="0" smtClean="0">
                <a:solidFill>
                  <a:schemeClr val="bg1"/>
                </a:solidFill>
              </a:rPr>
              <a:t>em </a:t>
            </a:r>
            <a:r>
              <a:rPr lang="pt-PT" dirty="0" smtClean="0">
                <a:solidFill>
                  <a:schemeClr val="bg1"/>
                </a:solidFill>
              </a:rPr>
              <a:t>Setembro </a:t>
            </a:r>
            <a:r>
              <a:rPr lang="pt-PT" dirty="0" smtClean="0">
                <a:solidFill>
                  <a:schemeClr val="bg1"/>
                </a:solidFill>
              </a:rPr>
              <a:t>de 1964, num ataque </a:t>
            </a:r>
            <a:r>
              <a:rPr lang="pt-PT" dirty="0" smtClean="0">
                <a:solidFill>
                  <a:schemeClr val="bg1"/>
                </a:solidFill>
              </a:rPr>
              <a:t>na </a:t>
            </a:r>
            <a:r>
              <a:rPr lang="pt-PT" dirty="0" smtClean="0">
                <a:solidFill>
                  <a:schemeClr val="bg1"/>
                </a:solidFill>
              </a:rPr>
              <a:t>província de Cabo Delgado, estendendo-se </a:t>
            </a:r>
            <a:r>
              <a:rPr lang="pt-PT" dirty="0" smtClean="0">
                <a:solidFill>
                  <a:schemeClr val="bg1"/>
                </a:solidFill>
              </a:rPr>
              <a:t>ao centro do território</a:t>
            </a:r>
            <a:r>
              <a:rPr lang="pt-PT" dirty="0" smtClean="0">
                <a:solidFill>
                  <a:schemeClr val="bg1"/>
                </a:solidFill>
              </a:rPr>
              <a:t>. 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A 16 de Novembro do mesmo ano, as tropas portuguesas sofriam as primeiras baixas no Norte de Moçambique. A organização e armamento dos guerrilheiros evoluía rapidamente. Também o acidentado terreno, a baixa densidade das forças </a:t>
            </a:r>
            <a:r>
              <a:rPr lang="pt-PT" dirty="0" smtClean="0">
                <a:solidFill>
                  <a:schemeClr val="bg1"/>
                </a:solidFill>
              </a:rPr>
              <a:t>facilitaram </a:t>
            </a:r>
            <a:r>
              <a:rPr lang="pt-PT" dirty="0" smtClean="0">
                <a:solidFill>
                  <a:schemeClr val="bg1"/>
                </a:solidFill>
              </a:rPr>
              <a:t>a acção </a:t>
            </a:r>
            <a:r>
              <a:rPr lang="pt-PT" dirty="0">
                <a:solidFill>
                  <a:schemeClr val="bg1"/>
                </a:solidFill>
              </a:rPr>
              <a:t>da FRELIMO, </a:t>
            </a:r>
            <a:r>
              <a:rPr lang="pt-PT" dirty="0" smtClean="0">
                <a:solidFill>
                  <a:schemeClr val="bg1"/>
                </a:solidFill>
              </a:rPr>
              <a:t>que alargava a sua acção para Sul, </a:t>
            </a:r>
            <a:r>
              <a:rPr lang="pt-PT" dirty="0" smtClean="0">
                <a:solidFill>
                  <a:schemeClr val="bg1"/>
                </a:solidFill>
              </a:rPr>
              <a:t>através do </a:t>
            </a:r>
            <a:r>
              <a:rPr lang="pt-PT" dirty="0" smtClean="0">
                <a:solidFill>
                  <a:schemeClr val="bg1"/>
                </a:solidFill>
              </a:rPr>
              <a:t>Malawi, que prestou apoio, nos primeiros anos, aos guerrilheiros.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Até 1967, a FRELIMO mostrou-se mais interessada por dois distritos do Norte, onde a utilização de minas terrestres revelou grande importância. </a:t>
            </a:r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Moçambique</a:t>
            </a:r>
            <a:endParaRPr lang="pt-PT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</p:spPr>
        <p:txBody>
          <a:bodyPr>
            <a:normAutofit/>
          </a:bodyPr>
          <a:lstStyle/>
          <a:p>
            <a:r>
              <a:rPr lang="pt-PT" sz="2400" dirty="0">
                <a:solidFill>
                  <a:schemeClr val="bg1"/>
                </a:solidFill>
              </a:rPr>
              <a:t>Na Guiné, os confrontos foram iniciados</a:t>
            </a:r>
            <a:r>
              <a:rPr lang="pt-PT" sz="2400" dirty="0" smtClean="0">
                <a:solidFill>
                  <a:schemeClr val="bg1"/>
                </a:solidFill>
              </a:rPr>
              <a:t>, </a:t>
            </a:r>
            <a:r>
              <a:rPr lang="pt-PT" sz="2400" dirty="0">
                <a:solidFill>
                  <a:schemeClr val="bg1"/>
                </a:solidFill>
              </a:rPr>
              <a:t>em Julho de 1961 quando </a:t>
            </a:r>
            <a:r>
              <a:rPr lang="pt-PT" sz="2400" dirty="0" smtClean="0">
                <a:solidFill>
                  <a:schemeClr val="bg1"/>
                </a:solidFill>
              </a:rPr>
              <a:t>guerrilhas </a:t>
            </a:r>
            <a:r>
              <a:rPr lang="pt-PT" sz="2400" dirty="0">
                <a:solidFill>
                  <a:schemeClr val="bg1"/>
                </a:solidFill>
              </a:rPr>
              <a:t>do Movimento de Libertação da Guiné (MLG) lançaram ataques a</a:t>
            </a:r>
            <a:r>
              <a:rPr lang="pt-PT" sz="2400" dirty="0" smtClean="0">
                <a:solidFill>
                  <a:schemeClr val="bg1"/>
                </a:solidFill>
              </a:rPr>
              <a:t> povoações, </a:t>
            </a:r>
            <a:r>
              <a:rPr lang="pt-PT" sz="2400" dirty="0">
                <a:solidFill>
                  <a:schemeClr val="bg1"/>
                </a:solidFill>
              </a:rPr>
              <a:t>junto à fronteira noroeste com o Senegal</a:t>
            </a:r>
            <a:r>
              <a:rPr lang="pt-PT" sz="2400" dirty="0" smtClean="0">
                <a:solidFill>
                  <a:schemeClr val="bg1"/>
                </a:solidFill>
              </a:rPr>
              <a:t>. </a:t>
            </a:r>
            <a:r>
              <a:rPr lang="pt-PT" sz="2400" dirty="0">
                <a:solidFill>
                  <a:schemeClr val="bg1"/>
                </a:solidFill>
              </a:rPr>
              <a:t>Na perspectiva guineense, os confrontos iniciaram-se em Janeiro de 1963, quando o Partido Africano para a Independência da Guiné e Cabo Verde (PAIGC</a:t>
            </a:r>
            <a:r>
              <a:rPr lang="pt-PT" sz="2400" dirty="0" smtClean="0">
                <a:solidFill>
                  <a:schemeClr val="bg1"/>
                </a:solidFill>
              </a:rPr>
              <a:t>), </a:t>
            </a:r>
            <a:r>
              <a:rPr lang="pt-PT" sz="2400" dirty="0">
                <a:solidFill>
                  <a:schemeClr val="bg1"/>
                </a:solidFill>
              </a:rPr>
              <a:t>desencadeou um ataque </a:t>
            </a:r>
            <a:r>
              <a:rPr lang="pt-PT" sz="2400" dirty="0" smtClean="0">
                <a:solidFill>
                  <a:schemeClr val="bg1"/>
                </a:solidFill>
              </a:rPr>
              <a:t>a um quartel </a:t>
            </a:r>
            <a:r>
              <a:rPr lang="pt-PT" sz="2400" dirty="0">
                <a:solidFill>
                  <a:schemeClr val="bg1"/>
                </a:solidFill>
              </a:rPr>
              <a:t>a Sul de </a:t>
            </a:r>
            <a:r>
              <a:rPr lang="pt-PT" sz="2400" dirty="0" smtClean="0">
                <a:solidFill>
                  <a:schemeClr val="bg1"/>
                </a:solidFill>
              </a:rPr>
              <a:t>Bissau. </a:t>
            </a:r>
            <a:r>
              <a:rPr lang="pt-PT" sz="2400" dirty="0">
                <a:solidFill>
                  <a:schemeClr val="bg1"/>
                </a:solidFill>
              </a:rPr>
              <a:t>Com a acção do MLG no noroeste, a partir do Senegal, e do PAIGC </a:t>
            </a:r>
            <a:r>
              <a:rPr lang="pt-PT" sz="2400" dirty="0" smtClean="0">
                <a:solidFill>
                  <a:schemeClr val="bg1"/>
                </a:solidFill>
              </a:rPr>
              <a:t>no Sul</a:t>
            </a:r>
            <a:r>
              <a:rPr lang="pt-PT" sz="2400" dirty="0">
                <a:solidFill>
                  <a:schemeClr val="bg1"/>
                </a:solidFill>
              </a:rPr>
              <a:t>, a partir da Guiné-Conacri, os ataques rapidamente se </a:t>
            </a:r>
            <a:r>
              <a:rPr lang="pt-PT" sz="2400" dirty="0" smtClean="0">
                <a:solidFill>
                  <a:schemeClr val="bg1"/>
                </a:solidFill>
              </a:rPr>
              <a:t>estenderiam </a:t>
            </a:r>
            <a:r>
              <a:rPr lang="pt-PT" sz="2400" dirty="0">
                <a:solidFill>
                  <a:schemeClr val="bg1"/>
                </a:solidFill>
              </a:rPr>
              <a:t>a quase todo o </a:t>
            </a:r>
            <a:r>
              <a:rPr lang="pt-PT" sz="2400" dirty="0" smtClean="0">
                <a:solidFill>
                  <a:schemeClr val="bg1"/>
                </a:solidFill>
              </a:rPr>
              <a:t>território.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9200"/>
          </a:xfrm>
        </p:spPr>
        <p:txBody>
          <a:bodyPr/>
          <a:lstStyle/>
          <a:p>
            <a:pPr algn="ctr"/>
            <a:r>
              <a:rPr lang="pt-PT" dirty="0" smtClean="0"/>
              <a:t>Guiné-Bissau </a:t>
            </a:r>
            <a:endParaRPr lang="pt-PT" dirty="0"/>
          </a:p>
        </p:txBody>
      </p:sp>
    </p:spTree>
    <p:extLst>
      <p:ext uri="{BB962C8B-B14F-4D97-AF65-F5344CB8AC3E}">
        <p14:creationId xmlns="" xmlns:p14="http://schemas.microsoft.com/office/powerpoint/2010/main" val="222300334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www.eb23-caldas-taipas.rcts.pt/Jornal_Online/Fevereiro/Imagens/GuerraColon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56150"/>
            <a:ext cx="3168352" cy="3239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historiaguine.com.sapo.pt/ninocabrR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3358">
            <a:off x="5498868" y="634027"/>
            <a:ext cx="3168352" cy="20946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rulers.org/spin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91531">
            <a:off x="636311" y="539667"/>
            <a:ext cx="2238713" cy="23851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enciclopedia.com.pt/images/Embarqu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8119">
            <a:off x="434019" y="4001354"/>
            <a:ext cx="3129262" cy="2160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blogues.cienciahoje.pt/media/blogs/Clones/guerra%20colonial%20ferid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11993">
            <a:off x="4751111" y="3809886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3248498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00838115"/>
              </p:ext>
            </p:extLst>
          </p:nvPr>
        </p:nvGraphicFramePr>
        <p:xfrm>
          <a:off x="467544" y="1052736"/>
          <a:ext cx="842493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agrama 11"/>
          <p:cNvGraphicFramePr/>
          <p:nvPr>
            <p:extLst>
              <p:ext uri="{D42A27DB-BD31-4B8C-83A1-F6EECF244321}">
                <p14:modId xmlns="" xmlns:p14="http://schemas.microsoft.com/office/powerpoint/2010/main" val="1146422138"/>
              </p:ext>
            </p:extLst>
          </p:nvPr>
        </p:nvGraphicFramePr>
        <p:xfrm>
          <a:off x="1187624" y="1268760"/>
          <a:ext cx="6648400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453835980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u="sng" dirty="0" smtClean="0">
              <a:hlinkClick r:id="rId2"/>
            </a:endParaRPr>
          </a:p>
          <a:p>
            <a:pPr>
              <a:buNone/>
            </a:pPr>
            <a:endParaRPr lang="pt-PT" u="sng" dirty="0" smtClean="0">
              <a:hlinkClick r:id="rId2"/>
            </a:endParaRPr>
          </a:p>
          <a:p>
            <a:r>
              <a:rPr lang="pt-PT" sz="3200" u="sng" dirty="0" smtClean="0">
                <a:hlinkClick r:id="rId2"/>
              </a:rPr>
              <a:t>http://sic.sapo.pt/online/video/informacao/Reportagem+SIC/2011/2/a-emboscada-e-a-guerra-colonial06-02-2011-22463.htm</a:t>
            </a:r>
            <a:endParaRPr lang="pt-PT" sz="3200" dirty="0" smtClean="0"/>
          </a:p>
          <a:p>
            <a:pPr>
              <a:buNone/>
            </a:pPr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4800" dirty="0" smtClean="0"/>
              <a:t>Documentário</a:t>
            </a:r>
            <a:r>
              <a:rPr lang="pt-PT" dirty="0" smtClean="0"/>
              <a:t> </a:t>
            </a:r>
            <a:endParaRPr lang="pt-PT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246</TotalTime>
  <Words>578</Words>
  <Application>Microsoft Office PowerPoint</Application>
  <PresentationFormat>Apresentação no Ecrã (4:3)</PresentationFormat>
  <Paragraphs>32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Papel</vt:lpstr>
      <vt:lpstr>‘‘A Emboscada’’</vt:lpstr>
      <vt:lpstr>O início</vt:lpstr>
      <vt:lpstr>Angola</vt:lpstr>
      <vt:lpstr>Moçambique</vt:lpstr>
      <vt:lpstr>Guiné-Bissau </vt:lpstr>
      <vt:lpstr>Diapositivo 6</vt:lpstr>
      <vt:lpstr>Diapositivo 7</vt:lpstr>
      <vt:lpstr>Documentário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‘‘A Emboscada’’</dc:title>
  <dc:creator>Windows User</dc:creator>
  <cp:lastModifiedBy>Asus</cp:lastModifiedBy>
  <cp:revision>28</cp:revision>
  <dcterms:created xsi:type="dcterms:W3CDTF">2011-02-22T12:34:46Z</dcterms:created>
  <dcterms:modified xsi:type="dcterms:W3CDTF">2011-03-01T20:34:04Z</dcterms:modified>
</cp:coreProperties>
</file>